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Inter SemiBold"/>
      <p:regular r:id="rId14"/>
      <p:bold r:id="rId15"/>
      <p:italic r:id="rId16"/>
      <p:boldItalic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
      <p:font typeface="Plus Jakarta Sans Medium"/>
      <p:regular r:id="rId26"/>
      <p:bold r:id="rId27"/>
      <p:italic r:id="rId28"/>
      <p:boldItalic r:id="rId29"/>
    </p:embeddedFont>
    <p:embeddedFont>
      <p:font typeface="Inter Medium"/>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090EC4E-6B8C-48E6-96F2-9A21420B24C4}">
  <a:tblStyle styleId="{6090EC4E-6B8C-48E6-96F2-9A21420B24C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regular.fntdata"/><Relationship Id="rId25" Type="http://schemas.openxmlformats.org/officeDocument/2006/relationships/font" Target="fonts/PlusJakartaSans-boldItalic.fntdata"/><Relationship Id="rId28" Type="http://schemas.openxmlformats.org/officeDocument/2006/relationships/font" Target="fonts/PlusJakartaSansMedium-italic.fntdata"/><Relationship Id="rId27"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nterMedium-bold.fntdata"/><Relationship Id="rId30" Type="http://schemas.openxmlformats.org/officeDocument/2006/relationships/font" Target="fonts/InterMedium-regular.fntdata"/><Relationship Id="rId11" Type="http://schemas.openxmlformats.org/officeDocument/2006/relationships/slide" Target="slides/slide5.xml"/><Relationship Id="rId33" Type="http://schemas.openxmlformats.org/officeDocument/2006/relationships/font" Target="fonts/InterMedium-boldItalic.fntdata"/><Relationship Id="rId10" Type="http://schemas.openxmlformats.org/officeDocument/2006/relationships/slide" Target="slides/slide4.xml"/><Relationship Id="rId32" Type="http://schemas.openxmlformats.org/officeDocument/2006/relationships/font" Target="fonts/InterMedium-italic.fntdata"/><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SemiBold-bold.fntdata"/><Relationship Id="rId14" Type="http://schemas.openxmlformats.org/officeDocument/2006/relationships/font" Target="fonts/InterSemiBold-regular.fntdata"/><Relationship Id="rId17" Type="http://schemas.openxmlformats.org/officeDocument/2006/relationships/font" Target="fonts/InterSemiBold-boldItalic.fntdata"/><Relationship Id="rId16" Type="http://schemas.openxmlformats.org/officeDocument/2006/relationships/font" Target="fonts/InterSemiBold-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b2c435e1d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b2c435e1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1b2c435e1d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1b2c435e1d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1b2c435e1d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1b2c435e1d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1b2c435e1d_0_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1b2c435e1d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2d6317f8eb4_0_5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2d6317f8eb4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8.jp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257457" cy="257457"/>
          </a:xfrm>
          <a:prstGeom prst="rect">
            <a:avLst/>
          </a:prstGeom>
          <a:noFill/>
          <a:ln>
            <a:noFill/>
          </a:ln>
        </p:spPr>
      </p:pic>
      <p:sp>
        <p:nvSpPr>
          <p:cNvPr id="55" name="Google Shape;55;p13"/>
          <p:cNvSpPr txBox="1"/>
          <p:nvPr/>
        </p:nvSpPr>
        <p:spPr>
          <a:xfrm>
            <a:off x="0" y="0"/>
            <a:ext cx="7772400" cy="1056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Chinese Philosophies &amp; Religion Guided Notes</a:t>
            </a:r>
            <a:endParaRPr sz="2000">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639016" y="1190643"/>
            <a:ext cx="6678000" cy="4802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Answer the questions below as you follow along with the teacher 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Slide 3: What is meant by the “Hundred Schools of Thought?”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Slide 4: Sakyamuni, Lao Tzu, &amp; Confucius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Describe the image as if you were explaining it to someone who can’t see it. Think about: shape, color, texture, size, weight, age, condition, movable parts, or anything written on it.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 you believe the artist was trying to convey?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Slides 5-8: The Three Teachings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60" name="Google Shape;60;p13"/>
          <p:cNvGraphicFramePr/>
          <p:nvPr/>
        </p:nvGraphicFramePr>
        <p:xfrm>
          <a:off x="952500" y="5867400"/>
          <a:ext cx="3000000" cy="3000000"/>
        </p:xfrm>
        <a:graphic>
          <a:graphicData uri="http://schemas.openxmlformats.org/drawingml/2006/table">
            <a:tbl>
              <a:tblPr>
                <a:noFill/>
                <a:tableStyleId>{6090EC4E-6B8C-48E6-96F2-9A21420B24C4}</a:tableStyleId>
              </a:tblPr>
              <a:tblGrid>
                <a:gridCol w="1466850"/>
                <a:gridCol w="1466850"/>
                <a:gridCol w="1466850"/>
                <a:gridCol w="1466850"/>
              </a:tblGrid>
              <a:tr h="381000">
                <a:tc>
                  <a:txBody>
                    <a:bodyPr/>
                    <a:lstStyle/>
                    <a:p>
                      <a:pPr indent="0" lvl="0" marL="0" rtl="0" algn="l">
                        <a:spcBef>
                          <a:spcPts val="0"/>
                        </a:spcBef>
                        <a:spcAft>
                          <a:spcPts val="0"/>
                        </a:spcAft>
                        <a:buNone/>
                      </a:pPr>
                      <a:r>
                        <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Confucianism</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Buddhism</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Daoism</a:t>
                      </a:r>
                      <a:endParaRPr b="1">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a:latin typeface="Inter"/>
                          <a:ea typeface="Inter"/>
                          <a:cs typeface="Inter"/>
                          <a:sym typeface="Inter"/>
                        </a:rPr>
                        <a:t>Founder</a:t>
                      </a:r>
                      <a:endParaRPr b="1">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a:latin typeface="Inter"/>
                          <a:ea typeface="Inter"/>
                          <a:cs typeface="Inter"/>
                          <a:sym typeface="Inter"/>
                        </a:rPr>
                        <a:t>Emphasis</a:t>
                      </a:r>
                      <a:endParaRPr b="1">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a:latin typeface="Inter"/>
                          <a:ea typeface="Inter"/>
                          <a:cs typeface="Inter"/>
                          <a:sym typeface="Inter"/>
                        </a:rPr>
                        <a:t>Text</a:t>
                      </a:r>
                      <a:endParaRPr b="1">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Comparison</a:t>
            </a:r>
            <a:endParaRPr sz="1300">
              <a:latin typeface="Inter"/>
              <a:ea typeface="Inter"/>
              <a:cs typeface="Inter"/>
              <a:sym typeface="Inter"/>
            </a:endParaRPr>
          </a:p>
        </p:txBody>
      </p:sp>
      <p:sp>
        <p:nvSpPr>
          <p:cNvPr id="66" name="Google Shape;66;p14"/>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Primary Source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Buddhism</a:t>
            </a:r>
            <a:endParaRPr sz="2500">
              <a:solidFill>
                <a:schemeClr val="dk1"/>
              </a:solidFill>
              <a:latin typeface="Plus Jakarta Sans Medium"/>
              <a:ea typeface="Plus Jakarta Sans Medium"/>
              <a:cs typeface="Plus Jakarta Sans Medium"/>
              <a:sym typeface="Plus Jakarta Sans Medium"/>
            </a:endParaRPr>
          </a:p>
        </p:txBody>
      </p:sp>
      <p:pic>
        <p:nvPicPr>
          <p:cNvPr id="67" name="Google Shape;67;p1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68" name="Google Shape;68;p14"/>
          <p:cNvGraphicFramePr/>
          <p:nvPr/>
        </p:nvGraphicFramePr>
        <p:xfrm>
          <a:off x="685913" y="2281804"/>
          <a:ext cx="3000000" cy="3000000"/>
        </p:xfrm>
        <a:graphic>
          <a:graphicData uri="http://schemas.openxmlformats.org/drawingml/2006/table">
            <a:tbl>
              <a:tblPr>
                <a:noFill/>
                <a:tableStyleId>{6090EC4E-6B8C-48E6-96F2-9A21420B24C4}</a:tableStyleId>
              </a:tblPr>
              <a:tblGrid>
                <a:gridCol w="4300950"/>
                <a:gridCol w="2099600"/>
              </a:tblGrid>
              <a:tr h="391325">
                <a:tc gridSpan="2">
                  <a:txBody>
                    <a:bodyPr/>
                    <a:lstStyle/>
                    <a:p>
                      <a:pPr indent="0" lvl="0" marL="0" rtl="0" algn="ctr">
                        <a:spcBef>
                          <a:spcPts val="0"/>
                        </a:spcBef>
                        <a:spcAft>
                          <a:spcPts val="0"/>
                        </a:spcAft>
                        <a:buNone/>
                      </a:pPr>
                      <a:r>
                        <a:rPr b="1" lang="en" sz="1300">
                          <a:latin typeface="Halant"/>
                          <a:ea typeface="Halant"/>
                          <a:cs typeface="Halant"/>
                          <a:sym typeface="Halant"/>
                        </a:rPr>
                        <a:t>Document A</a:t>
                      </a:r>
                      <a:endParaRPr b="1" sz="13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17950">
                <a:tc gridSpan="2">
                  <a:txBody>
                    <a:bodyPr/>
                    <a:lstStyle/>
                    <a:p>
                      <a:pPr indent="0" lvl="0" marL="0" rtl="0" algn="l">
                        <a:spcBef>
                          <a:spcPts val="0"/>
                        </a:spcBef>
                        <a:spcAft>
                          <a:spcPts val="0"/>
                        </a:spcAft>
                        <a:buNone/>
                      </a:pPr>
                      <a:r>
                        <a:rPr lang="en" sz="1300">
                          <a:latin typeface="Halant"/>
                          <a:ea typeface="Halant"/>
                          <a:cs typeface="Halant"/>
                          <a:sym typeface="Halant"/>
                        </a:rPr>
                        <a:t>Source: Bodhi, </a:t>
                      </a:r>
                      <a:r>
                        <a:rPr i="1" lang="en" sz="1300">
                          <a:latin typeface="Halant"/>
                          <a:ea typeface="Halant"/>
                          <a:cs typeface="Halant"/>
                          <a:sym typeface="Halant"/>
                        </a:rPr>
                        <a:t>The Suttanipata: An Ancient Collection of the Buddha’s Discourses Together with Its Commentaries</a:t>
                      </a:r>
                      <a:r>
                        <a:rPr lang="en" sz="1300">
                          <a:latin typeface="Halant"/>
                          <a:ea typeface="Halant"/>
                          <a:cs typeface="Halant"/>
                          <a:sym typeface="Halant"/>
                        </a:rPr>
                        <a:t>, 2017.</a:t>
                      </a:r>
                      <a:endParaRPr sz="13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This work translates the Teachings of the Buddha, specifically this group of discourses includes some of the most popular works of the</a:t>
                      </a:r>
                      <a:r>
                        <a:rPr i="1" lang="en" sz="1000">
                          <a:latin typeface="Inter"/>
                          <a:ea typeface="Inter"/>
                          <a:cs typeface="Inter"/>
                          <a:sym typeface="Inter"/>
                        </a:rPr>
                        <a:t> Pali Canon</a:t>
                      </a:r>
                      <a:r>
                        <a:rPr lang="en" sz="1000">
                          <a:latin typeface="Inter"/>
                          <a:ea typeface="Inter"/>
                          <a:cs typeface="Inter"/>
                          <a:sym typeface="Inter"/>
                        </a:rPr>
                        <a:t>.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Bhikkhu literally means “beggar,” but also refers to a Theravada Buddhist Monk.</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107075">
                <a:tc>
                  <a:txBody>
                    <a:bodyPr/>
                    <a:lstStyle/>
                    <a:p>
                      <a:pPr indent="0" lvl="0" marL="0" rtl="0" algn="l">
                        <a:spcBef>
                          <a:spcPts val="0"/>
                        </a:spcBef>
                        <a:spcAft>
                          <a:spcPts val="0"/>
                        </a:spcAft>
                        <a:buNone/>
                      </a:pPr>
                      <a:r>
                        <a:rPr lang="en" sz="1200">
                          <a:latin typeface="Inter"/>
                          <a:ea typeface="Inter"/>
                          <a:cs typeface="Inter"/>
                          <a:sym typeface="Inter"/>
                        </a:rPr>
                        <a:t>1. One who removes the anger that has arisen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as one removes with herbs a snake’s spreading venom:</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that bhikkhu gives up here and the beyond</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as a serpent sheds its old worn-out skin.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3. One who has entirely cut off craving,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having dried up its fast-flowing stream:</a:t>
                      </a:r>
                      <a:endParaRPr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6. One who has no irritation inwardly,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having transcended such and such states of existence: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12. One who has neither run too far nor run back,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Devoid of hatred, [knowing] “All this is unreal”: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bhikkhu gives up here and the beyond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a serpent sheds its old worn-out skin.</a:t>
                      </a:r>
                      <a:endParaRPr sz="1200">
                        <a:solidFill>
                          <a:schemeClr val="dk1"/>
                        </a:solidFill>
                        <a:latin typeface="Inter"/>
                        <a:ea typeface="Inter"/>
                        <a:cs typeface="Inter"/>
                        <a:sym typeface="Inter"/>
                      </a:endParaRPr>
                    </a:p>
                  </a:txBody>
                  <a:tcPr marT="114950" marB="114950" marR="116575" marL="116575">
                    <a:lnL cap="flat" cmpd="sng" w="9525">
                      <a:solidFill>
                        <a:srgbClr val="9E9E9E">
                          <a:alpha val="0"/>
                        </a:srgbClr>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1.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3.</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6.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12.</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69" name="Google Shape;69;p14"/>
          <p:cNvSpPr txBox="1"/>
          <p:nvPr/>
        </p:nvSpPr>
        <p:spPr>
          <a:xfrm>
            <a:off x="654325" y="1811600"/>
            <a:ext cx="5742900" cy="43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Directions: Read the source and write a short summary of the meaning.</a:t>
            </a:r>
            <a:endParaRPr sz="12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Comparison</a:t>
            </a:r>
            <a:endParaRPr sz="1300">
              <a:latin typeface="Inter"/>
              <a:ea typeface="Inter"/>
              <a:cs typeface="Inter"/>
              <a:sym typeface="Inter"/>
            </a:endParaRPr>
          </a:p>
        </p:txBody>
      </p:sp>
      <p:sp>
        <p:nvSpPr>
          <p:cNvPr id="75" name="Google Shape;75;p1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Primary Source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Confucianism and Daoism</a:t>
            </a:r>
            <a:endParaRPr sz="2500">
              <a:solidFill>
                <a:schemeClr val="dk1"/>
              </a:solidFill>
              <a:latin typeface="Plus Jakarta Sans Medium"/>
              <a:ea typeface="Plus Jakarta Sans Medium"/>
              <a:cs typeface="Plus Jakarta Sans Medium"/>
              <a:sym typeface="Plus Jakarta Sans Medium"/>
            </a:endParaRPr>
          </a:p>
        </p:txBody>
      </p:sp>
      <p:pic>
        <p:nvPicPr>
          <p:cNvPr id="76" name="Google Shape;76;p1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77" name="Google Shape;77;p15"/>
          <p:cNvGraphicFramePr/>
          <p:nvPr/>
        </p:nvGraphicFramePr>
        <p:xfrm>
          <a:off x="685913" y="2129404"/>
          <a:ext cx="3000000" cy="3000000"/>
        </p:xfrm>
        <a:graphic>
          <a:graphicData uri="http://schemas.openxmlformats.org/drawingml/2006/table">
            <a:tbl>
              <a:tblPr>
                <a:noFill/>
                <a:tableStyleId>{6090EC4E-6B8C-48E6-96F2-9A21420B24C4}</a:tableStyleId>
              </a:tblPr>
              <a:tblGrid>
                <a:gridCol w="3200275"/>
                <a:gridCol w="3200275"/>
              </a:tblGrid>
              <a:tr h="391325">
                <a:tc>
                  <a:txBody>
                    <a:bodyPr/>
                    <a:lstStyle/>
                    <a:p>
                      <a:pPr indent="0" lvl="0" marL="0" rtl="0" algn="ctr">
                        <a:spcBef>
                          <a:spcPts val="0"/>
                        </a:spcBef>
                        <a:spcAft>
                          <a:spcPts val="0"/>
                        </a:spcAft>
                        <a:buNone/>
                      </a:pPr>
                      <a:r>
                        <a:rPr b="1" lang="en" sz="1300">
                          <a:latin typeface="Halant"/>
                          <a:ea typeface="Halant"/>
                          <a:cs typeface="Halant"/>
                          <a:sym typeface="Halant"/>
                        </a:rPr>
                        <a:t>Document B</a:t>
                      </a:r>
                      <a:endParaRPr b="1" sz="1300">
                        <a:solidFill>
                          <a:srgbClr val="000000"/>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Halant"/>
                          <a:ea typeface="Halant"/>
                          <a:cs typeface="Halant"/>
                          <a:sym typeface="Halant"/>
                        </a:rPr>
                        <a:t>Document C</a:t>
                      </a:r>
                      <a:endParaRPr b="1" sz="1300">
                        <a:solidFill>
                          <a:srgbClr val="000000"/>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900075">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Source: Confucius. </a:t>
                      </a:r>
                      <a:r>
                        <a:rPr i="1" lang="en" sz="1300">
                          <a:solidFill>
                            <a:srgbClr val="000000"/>
                          </a:solidFill>
                          <a:latin typeface="Halant"/>
                          <a:ea typeface="Halant"/>
                          <a:cs typeface="Halant"/>
                          <a:sym typeface="Halant"/>
                        </a:rPr>
                        <a:t>Analects of Confucius</a:t>
                      </a:r>
                      <a:r>
                        <a:rPr lang="en" sz="1300">
                          <a:solidFill>
                            <a:srgbClr val="000000"/>
                          </a:solidFill>
                          <a:latin typeface="Halant"/>
                          <a:ea typeface="Halant"/>
                          <a:cs typeface="Halant"/>
                          <a:sym typeface="Halant"/>
                        </a:rPr>
                        <a:t>. Translated by James Legge in The Chinese Classics (1865). Project Gutenberg.</a:t>
                      </a:r>
                      <a:endParaRPr sz="13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solidFill>
                            <a:srgbClr val="000000"/>
                          </a:solidFill>
                          <a:latin typeface="Inter"/>
                          <a:ea typeface="Inter"/>
                          <a:cs typeface="Inter"/>
                          <a:sym typeface="Inter"/>
                        </a:rPr>
                        <a:t>Note: The Analects of Confucius are the writings of Confucius’ students, who recorded what he taught them. It is the central document of the Confucian philosophy.</a:t>
                      </a:r>
                      <a:endParaRPr sz="1000">
                        <a:solidFill>
                          <a:srgbClr val="000000"/>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Source: Laozi. “Chapter 57” of </a:t>
                      </a:r>
                      <a:r>
                        <a:rPr i="1" lang="en" sz="1300">
                          <a:solidFill>
                            <a:srgbClr val="000000"/>
                          </a:solidFill>
                          <a:latin typeface="Halant"/>
                          <a:ea typeface="Halant"/>
                          <a:cs typeface="Halant"/>
                          <a:sym typeface="Halant"/>
                        </a:rPr>
                        <a:t>Daodejing</a:t>
                      </a:r>
                      <a:r>
                        <a:rPr lang="en" sz="1300">
                          <a:solidFill>
                            <a:srgbClr val="000000"/>
                          </a:solidFill>
                          <a:latin typeface="Halant"/>
                          <a:ea typeface="Halant"/>
                          <a:cs typeface="Halant"/>
                          <a:sym typeface="Halant"/>
                        </a:rPr>
                        <a:t>. Translated by Bruce R. Linnel (2015) Project Gutenberg.</a:t>
                      </a:r>
                      <a:endParaRPr sz="13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solidFill>
                            <a:srgbClr val="000000"/>
                          </a:solidFill>
                          <a:latin typeface="Inter"/>
                          <a:ea typeface="Inter"/>
                          <a:cs typeface="Inter"/>
                          <a:sym typeface="Inter"/>
                        </a:rPr>
                        <a:t>Note: The Daodejing was written sometime in the 3rd century B.C.E. Although it is attributed to the mysterious Lao Zi, it was written by several authors and is the central document to Daoist philosophy.</a:t>
                      </a:r>
                      <a:endParaRPr sz="1000">
                        <a:solidFill>
                          <a:srgbClr val="000000"/>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107075">
                <a:tc>
                  <a:txBody>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Book 2 chap. 20</a:t>
                      </a:r>
                      <a:r>
                        <a:rPr lang="en" sz="1300">
                          <a:solidFill>
                            <a:srgbClr val="000000"/>
                          </a:solidFill>
                          <a:latin typeface="Inter"/>
                          <a:ea typeface="Inter"/>
                          <a:cs typeface="Inter"/>
                          <a:sym typeface="Inter"/>
                        </a:rPr>
                        <a:t>: Chi K'ang asked how to cause the people to reverence their ruler, to be faithful to him, and to go on to nerve themselves to virtue. </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The Master said, 'Let him preside over them with gravity;-- then they will reverence him. Let him be filial and kind to all;-- then they will be faithful to him. Let him advance the good and teach the incompetent;-- then they will eagerly seek to be virtuous.'</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Book 3 chap. 21</a:t>
                      </a:r>
                      <a:r>
                        <a:rPr lang="en" sz="1300">
                          <a:solidFill>
                            <a:srgbClr val="000000"/>
                          </a:solidFill>
                          <a:latin typeface="Inter"/>
                          <a:ea typeface="Inter"/>
                          <a:cs typeface="Inter"/>
                          <a:sym typeface="Inter"/>
                        </a:rPr>
                        <a:t>: The Duke Ai asked, saying, 'What should be done in order to secure the submission of the people?'</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Confucius replied, 'Advance the upright and set aside the crooked, then the people will submit. Advance the crooked and set aside the upright, then the people will not submit.'</a:t>
                      </a:r>
                      <a:endParaRPr sz="1300">
                        <a:solidFill>
                          <a:srgbClr val="000000"/>
                        </a:solidFill>
                        <a:latin typeface="Inter"/>
                        <a:ea typeface="Inter"/>
                        <a:cs typeface="Inter"/>
                        <a:sym typeface="Inter"/>
                      </a:endParaRPr>
                    </a:p>
                  </a:txBody>
                  <a:tcPr marT="114950" marB="114950" marR="116575" marL="116575">
                    <a:lnL cap="flat" cmpd="sng" w="9525">
                      <a:solidFill>
                        <a:srgbClr val="9E9E9E">
                          <a:alpha val="0"/>
                        </a:srgbClr>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The world has many prohibitions and taboos,</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And the citizens become even poorer.</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Matters of law are increasingly proclaimed,</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And more thieves and bandits exist.</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Therefore : the sage says –</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I use non-action, and the citizens naturally transform.</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I cherish stillness, and the citizens naturally become honest and just.</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I use non-interference, and the citizens naturally become wealthy.</a:t>
                      </a:r>
                      <a:endParaRPr sz="13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solidFill>
                            <a:srgbClr val="000000"/>
                          </a:solidFill>
                          <a:latin typeface="Inter"/>
                          <a:ea typeface="Inter"/>
                          <a:cs typeface="Inter"/>
                          <a:sym typeface="Inter"/>
                        </a:rPr>
                        <a:t>I am without-desire, and the citizens naturally return to the state of the uncarved block.</a:t>
                      </a:r>
                      <a:endParaRPr sz="1300">
                        <a:solidFill>
                          <a:srgbClr val="000000"/>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78" name="Google Shape;78;p15"/>
          <p:cNvSpPr txBox="1"/>
          <p:nvPr/>
        </p:nvSpPr>
        <p:spPr>
          <a:xfrm>
            <a:off x="654325" y="1735400"/>
            <a:ext cx="6648900" cy="43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Directions: Read each source and complete the comparison graphic organizer on the next page.</a:t>
            </a:r>
            <a:endParaRPr sz="12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sp>
        <p:nvSpPr>
          <p:cNvPr id="83" name="Google Shape;83;p1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84" name="Google Shape;84;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5" name="Google Shape;85;p1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86" name="Google Shape;8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7" name="Google Shape;87;p16"/>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88" name="Google Shape;88;p16"/>
          <p:cNvSpPr txBox="1"/>
          <p:nvPr/>
        </p:nvSpPr>
        <p:spPr>
          <a:xfrm>
            <a:off x="304406" y="1221144"/>
            <a:ext cx="7194600" cy="7065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lang="en" sz="1300">
                <a:latin typeface="Plus Jakarta Sans"/>
                <a:ea typeface="Plus Jakarta Sans"/>
                <a:cs typeface="Plus Jakarta Sans"/>
                <a:sym typeface="Plus Jakarta Sans"/>
              </a:rPr>
              <a:t>Directions</a:t>
            </a:r>
            <a:r>
              <a:rPr lang="en" sz="13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300">
              <a:latin typeface="Plus Jakarta Sans"/>
              <a:ea typeface="Plus Jakarta Sans"/>
              <a:cs typeface="Plus Jakarta Sans"/>
              <a:sym typeface="Plus Jakarta Sans"/>
            </a:endParaRPr>
          </a:p>
        </p:txBody>
      </p:sp>
      <p:sp>
        <p:nvSpPr>
          <p:cNvPr id="89" name="Google Shape;89;p16"/>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Confucianism</a:t>
            </a:r>
            <a:endParaRPr b="1" sz="1800">
              <a:latin typeface="Inter"/>
              <a:ea typeface="Inter"/>
              <a:cs typeface="Inter"/>
              <a:sym typeface="Inter"/>
            </a:endParaRPr>
          </a:p>
        </p:txBody>
      </p:sp>
      <p:sp>
        <p:nvSpPr>
          <p:cNvPr id="90" name="Google Shape;90;p16"/>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Daoism</a:t>
            </a:r>
            <a:endParaRPr b="1" sz="1800">
              <a:latin typeface="Inter"/>
              <a:ea typeface="Inter"/>
              <a:cs typeface="Inter"/>
              <a:sym typeface="Inter"/>
            </a:endParaRPr>
          </a:p>
        </p:txBody>
      </p:sp>
      <p:graphicFrame>
        <p:nvGraphicFramePr>
          <p:cNvPr id="91" name="Google Shape;91;p16"/>
          <p:cNvGraphicFramePr/>
          <p:nvPr/>
        </p:nvGraphicFramePr>
        <p:xfrm>
          <a:off x="503824" y="3910029"/>
          <a:ext cx="3000000" cy="3000000"/>
        </p:xfrm>
        <a:graphic>
          <a:graphicData uri="http://schemas.openxmlformats.org/drawingml/2006/table">
            <a:tbl>
              <a:tblPr>
                <a:noFill/>
                <a:tableStyleId>{6090EC4E-6B8C-48E6-96F2-9A21420B24C4}</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92" name="Google Shape;92;p16"/>
          <p:cNvGraphicFramePr/>
          <p:nvPr/>
        </p:nvGraphicFramePr>
        <p:xfrm>
          <a:off x="503824" y="6474548"/>
          <a:ext cx="3000000" cy="3000000"/>
        </p:xfrm>
        <a:graphic>
          <a:graphicData uri="http://schemas.openxmlformats.org/drawingml/2006/table">
            <a:tbl>
              <a:tblPr>
                <a:noFill/>
                <a:tableStyleId>{6090EC4E-6B8C-48E6-96F2-9A21420B24C4}</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Inter"/>
                          <a:ea typeface="Inter"/>
                          <a:cs typeface="Inter"/>
                          <a:sym typeface="Inter"/>
                        </a:rPr>
                        <a:t>Role of a Laws and Rules</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93" name="Google Shape;93;p16"/>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94" name="Google Shape;94;p16"/>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95" name="Google Shape;95;p16"/>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96" name="Google Shape;96;p16"/>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0" name="Shape 100"/>
        <p:cNvGrpSpPr/>
        <p:nvPr/>
      </p:nvGrpSpPr>
      <p:grpSpPr>
        <a:xfrm>
          <a:off x="0" y="0"/>
          <a:ext cx="0" cy="0"/>
          <a:chOff x="0" y="0"/>
          <a:chExt cx="0" cy="0"/>
        </a:xfrm>
      </p:grpSpPr>
      <p:sp>
        <p:nvSpPr>
          <p:cNvPr id="101" name="Google Shape;101;p1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Unit 1: Global Exchange &amp; Societies</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Medium"/>
                <a:ea typeface="Plus Jakarta Sans Medium"/>
                <a:cs typeface="Plus Jakarta Sans Medium"/>
                <a:sym typeface="Plus Jakarta Sans Medium"/>
              </a:rPr>
              <a:t>Exit Ticket - Lesson 9</a:t>
            </a:r>
            <a:endParaRPr sz="13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02" name="Google Shape;102;p17"/>
          <p:cNvPicPr preferRelativeResize="0"/>
          <p:nvPr/>
        </p:nvPicPr>
        <p:blipFill>
          <a:blip r:embed="rId3">
            <a:alphaModFix/>
          </a:blip>
          <a:stretch>
            <a:fillRect/>
          </a:stretch>
        </p:blipFill>
        <p:spPr>
          <a:xfrm>
            <a:off x="216272" y="230997"/>
            <a:ext cx="630865" cy="261602"/>
          </a:xfrm>
          <a:prstGeom prst="rect">
            <a:avLst/>
          </a:prstGeom>
          <a:noFill/>
          <a:ln>
            <a:noFill/>
          </a:ln>
        </p:spPr>
      </p:pic>
      <p:pic>
        <p:nvPicPr>
          <p:cNvPr id="103" name="Google Shape;103;p17"/>
          <p:cNvPicPr preferRelativeResize="0"/>
          <p:nvPr/>
        </p:nvPicPr>
        <p:blipFill rotWithShape="1">
          <a:blip r:embed="rId4">
            <a:alphaModFix/>
          </a:blip>
          <a:srcRect b="0" l="3067" r="43313" t="0"/>
          <a:stretch/>
        </p:blipFill>
        <p:spPr>
          <a:xfrm>
            <a:off x="227625" y="3771075"/>
            <a:ext cx="3601973" cy="3778650"/>
          </a:xfrm>
          <a:prstGeom prst="rect">
            <a:avLst/>
          </a:prstGeom>
          <a:noFill/>
          <a:ln>
            <a:noFill/>
          </a:ln>
        </p:spPr>
      </p:pic>
      <p:sp>
        <p:nvSpPr>
          <p:cNvPr id="104" name="Google Shape;104;p17"/>
          <p:cNvSpPr/>
          <p:nvPr/>
        </p:nvSpPr>
        <p:spPr>
          <a:xfrm>
            <a:off x="3942675" y="3712700"/>
            <a:ext cx="3602100" cy="42666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5" name="Google Shape;105;p17"/>
          <p:cNvSpPr txBox="1"/>
          <p:nvPr/>
        </p:nvSpPr>
        <p:spPr>
          <a:xfrm>
            <a:off x="5094825" y="3258650"/>
            <a:ext cx="12978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chemeClr val="dk1"/>
                </a:solidFill>
                <a:latin typeface="Plus Jakarta Sans"/>
                <a:ea typeface="Plus Jakarta Sans"/>
                <a:cs typeface="Plus Jakarta Sans"/>
                <a:sym typeface="Plus Jakarta Sans"/>
              </a:rPr>
              <a:t>Drawing</a:t>
            </a:r>
            <a:endParaRPr b="1" sz="2000">
              <a:solidFill>
                <a:schemeClr val="dk1"/>
              </a:solidFill>
              <a:latin typeface="Plus Jakarta Sans"/>
              <a:ea typeface="Plus Jakarta Sans"/>
              <a:cs typeface="Plus Jakarta Sans"/>
              <a:sym typeface="Plus Jakarta Sans"/>
            </a:endParaRPr>
          </a:p>
        </p:txBody>
      </p:sp>
      <p:sp>
        <p:nvSpPr>
          <p:cNvPr id="106" name="Google Shape;106;p17"/>
          <p:cNvSpPr txBox="1"/>
          <p:nvPr/>
        </p:nvSpPr>
        <p:spPr>
          <a:xfrm>
            <a:off x="833050" y="1226638"/>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did Chinese religions and philosophies influence governmental decisions in China?</a:t>
            </a:r>
            <a:endParaRPr b="1" i="1" sz="1700">
              <a:solidFill>
                <a:schemeClr val="dk1"/>
              </a:solidFill>
              <a:latin typeface="Inter"/>
              <a:ea typeface="Inter"/>
              <a:cs typeface="Inter"/>
              <a:sym typeface="Inter"/>
            </a:endParaRPr>
          </a:p>
        </p:txBody>
      </p:sp>
      <p:sp>
        <p:nvSpPr>
          <p:cNvPr id="107" name="Google Shape;107;p17"/>
          <p:cNvSpPr txBox="1"/>
          <p:nvPr/>
        </p:nvSpPr>
        <p:spPr>
          <a:xfrm>
            <a:off x="557350" y="2447688"/>
            <a:ext cx="6861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a combination of writing and drawing, summarize information about Chinese religions and philosophies. For the written component, you must “Say-it-in-Six!” You can use six words (no more, no less), but it does not have to be grammatically correct.</a:t>
            </a:r>
            <a:endParaRPr sz="1200">
              <a:solidFill>
                <a:schemeClr val="dk1"/>
              </a:solidFill>
              <a:latin typeface="Halant"/>
              <a:ea typeface="Halant"/>
              <a:cs typeface="Halant"/>
              <a:sym typeface="Halant"/>
            </a:endParaRPr>
          </a:p>
        </p:txBody>
      </p:sp>
      <p:pic>
        <p:nvPicPr>
          <p:cNvPr id="108" name="Google Shape;108;p17"/>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109" name="Google Shape;109;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0" name="Google Shape;110;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